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68" r:id="rId3"/>
    <p:sldId id="269" r:id="rId4"/>
    <p:sldId id="270" r:id="rId5"/>
    <p:sldId id="256" r:id="rId6"/>
    <p:sldId id="257" r:id="rId7"/>
    <p:sldId id="258" r:id="rId8"/>
    <p:sldId id="259" r:id="rId9"/>
    <p:sldId id="260" r:id="rId10"/>
    <p:sldId id="261" r:id="rId11"/>
    <p:sldId id="262" r:id="rId12"/>
    <p:sldId id="263" r:id="rId13"/>
    <p:sldId id="265" r:id="rId14"/>
    <p:sldId id="264" r:id="rId15"/>
    <p:sldId id="273" r:id="rId16"/>
    <p:sldId id="266" r:id="rId17"/>
    <p:sldId id="271" r:id="rId18"/>
    <p:sldId id="272"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80" autoAdjust="0"/>
  </p:normalViewPr>
  <p:slideViewPr>
    <p:cSldViewPr>
      <p:cViewPr varScale="1">
        <p:scale>
          <a:sx n="82" d="100"/>
          <a:sy n="82" d="100"/>
        </p:scale>
        <p:origin x="1435"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F4A0133-871C-4FA0-A97E-9CBFC777AFA2}" type="datetimeFigureOut">
              <a:rPr lang="en-US" smtClean="0"/>
              <a:pPr/>
              <a:t>11/27/2017</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81909CA-096B-4AD5-9E0D-6B18E0B5C50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F4A0133-871C-4FA0-A97E-9CBFC777AFA2}"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81909CA-096B-4AD5-9E0D-6B18E0B5C50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F4A0133-871C-4FA0-A97E-9CBFC777AFA2}" type="datetimeFigureOut">
              <a:rPr lang="en-US" smtClean="0"/>
              <a:pPr/>
              <a:t>11/27/2017</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81909CA-096B-4AD5-9E0D-6B18E0B5C50C}"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AF4A0133-871C-4FA0-A97E-9CBFC777AFA2}" type="datetimeFigureOut">
              <a:rPr lang="en-US" smtClean="0"/>
              <a:pPr/>
              <a:t>11/27/2017</a:t>
            </a:fld>
            <a:endParaRPr lang="en-US"/>
          </a:p>
        </p:txBody>
      </p:sp>
      <p:sp>
        <p:nvSpPr>
          <p:cNvPr id="10" name="Slide Number Placeholder 9"/>
          <p:cNvSpPr>
            <a:spLocks noGrp="1"/>
          </p:cNvSpPr>
          <p:nvPr>
            <p:ph type="sldNum" sz="quarter" idx="16"/>
          </p:nvPr>
        </p:nvSpPr>
        <p:spPr/>
        <p:txBody>
          <a:bodyPr rtlCol="0"/>
          <a:lstStyle/>
          <a:p>
            <a:fld id="{D81909CA-096B-4AD5-9E0D-6B18E0B5C50C}"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AF4A0133-871C-4FA0-A97E-9CBFC777AFA2}" type="datetimeFigureOut">
              <a:rPr lang="en-US" smtClean="0"/>
              <a:pPr/>
              <a:t>11/27/2017</a:t>
            </a:fld>
            <a:endParaRPr lang="en-US"/>
          </a:p>
        </p:txBody>
      </p:sp>
      <p:sp>
        <p:nvSpPr>
          <p:cNvPr id="12" name="Slide Number Placeholder 11"/>
          <p:cNvSpPr>
            <a:spLocks noGrp="1"/>
          </p:cNvSpPr>
          <p:nvPr>
            <p:ph type="sldNum" sz="quarter" idx="16"/>
          </p:nvPr>
        </p:nvSpPr>
        <p:spPr/>
        <p:txBody>
          <a:bodyPr rtlCol="0"/>
          <a:lstStyle/>
          <a:p>
            <a:fld id="{D81909CA-096B-4AD5-9E0D-6B18E0B5C50C}"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F4A0133-871C-4FA0-A97E-9CBFC777AFA2}" type="datetimeFigureOut">
              <a:rPr lang="en-US" smtClean="0"/>
              <a:pPr/>
              <a:t>11/27/2017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81909CA-096B-4AD5-9E0D-6B18E0B5C5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4A0133-871C-4FA0-A97E-9CBFC777AFA2}" type="datetimeFigureOut">
              <a:rPr lang="en-US" smtClean="0"/>
              <a:pPr/>
              <a:t>11/27/2017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81909CA-096B-4AD5-9E0D-6B18E0B5C5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F4A0133-871C-4FA0-A97E-9CBFC777AFA2}"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81909CA-096B-4AD5-9E0D-6B18E0B5C50C}"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AF4A0133-871C-4FA0-A97E-9CBFC777AFA2}" type="datetimeFigureOut">
              <a:rPr lang="en-US" smtClean="0"/>
              <a:pPr/>
              <a:t>11/27/2017</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81909CA-096B-4AD5-9E0D-6B18E0B5C50C}"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F4A0133-871C-4FA0-A97E-9CBFC777AFA2}"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909CA-096B-4AD5-9E0D-6B18E0B5C5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F4A0133-871C-4FA0-A97E-9CBFC777AFA2}" type="datetimeFigureOut">
              <a:rPr lang="en-US" smtClean="0"/>
              <a:pPr/>
              <a:t>11/27/2017</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D81909CA-096B-4AD5-9E0D-6B18E0B5C50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F4A0133-871C-4FA0-A97E-9CBFC777AFA2}" type="datetimeFigureOut">
              <a:rPr lang="en-US" smtClean="0"/>
              <a:pPr/>
              <a:t>11/27/2017</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81909CA-096B-4AD5-9E0D-6B18E0B5C5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are….</a:t>
            </a:r>
            <a:endParaRPr lang="en-US" dirty="0"/>
          </a:p>
        </p:txBody>
      </p:sp>
      <p:sp>
        <p:nvSpPr>
          <p:cNvPr id="5" name="Content Placeholder 4"/>
          <p:cNvSpPr>
            <a:spLocks noGrp="1"/>
          </p:cNvSpPr>
          <p:nvPr>
            <p:ph sz="quarter" idx="1"/>
          </p:nvPr>
        </p:nvSpPr>
        <p:spPr/>
        <p:txBody>
          <a:bodyPr/>
          <a:lstStyle/>
          <a:p>
            <a:r>
              <a:rPr lang="en-US" dirty="0" smtClean="0"/>
              <a:t>“Current Affairs”?</a:t>
            </a:r>
            <a:endParaRPr lang="en-US" dirty="0"/>
          </a:p>
        </p:txBody>
      </p:sp>
    </p:spTree>
    <p:extLst>
      <p:ext uri="{BB962C8B-B14F-4D97-AF65-F5344CB8AC3E}">
        <p14:creationId xmlns:p14="http://schemas.microsoft.com/office/powerpoint/2010/main" val="7512374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a:t>
            </a:r>
            <a:endParaRPr lang="en-US" dirty="0"/>
          </a:p>
        </p:txBody>
      </p:sp>
      <p:sp>
        <p:nvSpPr>
          <p:cNvPr id="3" name="Content Placeholder 2"/>
          <p:cNvSpPr>
            <a:spLocks noGrp="1"/>
          </p:cNvSpPr>
          <p:nvPr>
            <p:ph sz="quarter" idx="1"/>
          </p:nvPr>
        </p:nvSpPr>
        <p:spPr/>
        <p:txBody>
          <a:bodyPr/>
          <a:lstStyle/>
          <a:p>
            <a:r>
              <a:rPr lang="en-US" dirty="0" smtClean="0"/>
              <a:t>The biggest issues in 2017?</a:t>
            </a:r>
            <a:endParaRPr lang="en-US" dirty="0"/>
          </a:p>
        </p:txBody>
      </p:sp>
    </p:spTree>
    <p:extLst>
      <p:ext uri="{BB962C8B-B14F-4D97-AF65-F5344CB8AC3E}">
        <p14:creationId xmlns:p14="http://schemas.microsoft.com/office/powerpoint/2010/main" val="3074136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about viewing current affairs…</a:t>
            </a:r>
            <a:endParaRPr lang="en-US" dirty="0"/>
          </a:p>
        </p:txBody>
      </p:sp>
      <p:sp>
        <p:nvSpPr>
          <p:cNvPr id="3" name="Content Placeholder 2"/>
          <p:cNvSpPr>
            <a:spLocks noGrp="1"/>
          </p:cNvSpPr>
          <p:nvPr>
            <p:ph sz="quarter" idx="1"/>
          </p:nvPr>
        </p:nvSpPr>
        <p:spPr/>
        <p:txBody>
          <a:bodyPr/>
          <a:lstStyle/>
          <a:p>
            <a:r>
              <a:rPr lang="en-US" dirty="0" smtClean="0"/>
              <a:t>Through one specific topic?</a:t>
            </a:r>
            <a:endParaRPr lang="en-US" dirty="0"/>
          </a:p>
        </p:txBody>
      </p:sp>
    </p:spTree>
    <p:extLst>
      <p:ext uri="{BB962C8B-B14F-4D97-AF65-F5344CB8AC3E}">
        <p14:creationId xmlns:p14="http://schemas.microsoft.com/office/powerpoint/2010/main" val="891542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what….</a:t>
            </a:r>
            <a:endParaRPr lang="en-US" dirty="0"/>
          </a:p>
        </p:txBody>
      </p:sp>
      <p:sp>
        <p:nvSpPr>
          <p:cNvPr id="3" name="Content Placeholder 2"/>
          <p:cNvSpPr>
            <a:spLocks noGrp="1"/>
          </p:cNvSpPr>
          <p:nvPr>
            <p:ph sz="quarter" idx="1"/>
          </p:nvPr>
        </p:nvSpPr>
        <p:spPr/>
        <p:txBody>
          <a:bodyPr/>
          <a:lstStyle/>
          <a:p>
            <a:r>
              <a:rPr lang="en-US" dirty="0" smtClean="0"/>
              <a:t>If that topic was drugs?</a:t>
            </a:r>
            <a:endParaRPr lang="en-US" dirty="0"/>
          </a:p>
        </p:txBody>
      </p:sp>
    </p:spTree>
    <p:extLst>
      <p:ext uri="{BB962C8B-B14F-4D97-AF65-F5344CB8AC3E}">
        <p14:creationId xmlns:p14="http://schemas.microsoft.com/office/powerpoint/2010/main" val="3711936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Drugs vs. </a:t>
            </a:r>
            <a:r>
              <a:rPr lang="en-US" i="1" dirty="0" smtClean="0"/>
              <a:t>DRUGS</a:t>
            </a:r>
            <a:endParaRPr lang="en-US" i="1" dirty="0"/>
          </a:p>
        </p:txBody>
      </p:sp>
      <p:pic>
        <p:nvPicPr>
          <p:cNvPr id="8" name="Content Placeholder 7" descr="pills.jpg"/>
          <p:cNvPicPr>
            <a:picLocks noGrp="1" noChangeAspect="1"/>
          </p:cNvPicPr>
          <p:nvPr>
            <p:ph sz="quarter" idx="1"/>
          </p:nvPr>
        </p:nvPicPr>
        <p:blipFill>
          <a:blip r:embed="rId2" cstate="print"/>
          <a:stretch>
            <a:fillRect/>
          </a:stretch>
        </p:blipFill>
        <p:spPr>
          <a:xfrm>
            <a:off x="1643062" y="1676400"/>
            <a:ext cx="2166938" cy="4190999"/>
          </a:xfrm>
        </p:spPr>
      </p:pic>
      <p:pic>
        <p:nvPicPr>
          <p:cNvPr id="9" name="Content Placeholder 8" descr="Cocaine.jpg"/>
          <p:cNvPicPr>
            <a:picLocks noGrp="1" noChangeAspect="1"/>
          </p:cNvPicPr>
          <p:nvPr>
            <p:ph sz="quarter" idx="2"/>
          </p:nvPr>
        </p:nvPicPr>
        <p:blipFill>
          <a:blip r:embed="rId3" cstate="print"/>
          <a:stretch>
            <a:fillRect/>
          </a:stretch>
        </p:blipFill>
        <p:spPr>
          <a:xfrm>
            <a:off x="4343400" y="1981200"/>
            <a:ext cx="4038600" cy="3810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Why is one legal….</a:t>
            </a:r>
            <a:endParaRPr lang="en-US" dirty="0"/>
          </a:p>
        </p:txBody>
      </p:sp>
      <p:sp>
        <p:nvSpPr>
          <p:cNvPr id="6" name="Content Placeholder 5"/>
          <p:cNvSpPr>
            <a:spLocks noGrp="1"/>
          </p:cNvSpPr>
          <p:nvPr>
            <p:ph sz="quarter" idx="1"/>
          </p:nvPr>
        </p:nvSpPr>
        <p:spPr/>
        <p:txBody>
          <a:bodyPr/>
          <a:lstStyle/>
          <a:p>
            <a:r>
              <a:rPr lang="en-US" dirty="0" smtClean="0"/>
              <a:t>And the other illegal?</a:t>
            </a:r>
          </a:p>
          <a:p>
            <a:r>
              <a:rPr lang="en-US" dirty="0" smtClean="0"/>
              <a:t>How are these categories created?</a:t>
            </a:r>
          </a:p>
          <a:p>
            <a:r>
              <a:rPr lang="en-US" dirty="0" smtClean="0"/>
              <a:t>And what do they tell us about how we think about things like drugs?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And do these categories tell us about anything else?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 tale of two drugs</a:t>
            </a:r>
            <a:endParaRPr lang="en-US" dirty="0"/>
          </a:p>
        </p:txBody>
      </p:sp>
      <p:pic>
        <p:nvPicPr>
          <p:cNvPr id="6" name="Content Placeholder 5" descr="oxy.jpg"/>
          <p:cNvPicPr>
            <a:picLocks noGrp="1" noChangeAspect="1"/>
          </p:cNvPicPr>
          <p:nvPr>
            <p:ph sz="quarter" idx="1"/>
          </p:nvPr>
        </p:nvPicPr>
        <p:blipFill>
          <a:blip r:embed="rId2" cstate="print"/>
          <a:stretch>
            <a:fillRect/>
          </a:stretch>
        </p:blipFill>
        <p:spPr>
          <a:xfrm>
            <a:off x="990600" y="1752600"/>
            <a:ext cx="3124200" cy="4191000"/>
          </a:xfrm>
        </p:spPr>
      </p:pic>
      <p:pic>
        <p:nvPicPr>
          <p:cNvPr id="7" name="Content Placeholder 6" descr="pot.jpg"/>
          <p:cNvPicPr>
            <a:picLocks noGrp="1" noChangeAspect="1"/>
          </p:cNvPicPr>
          <p:nvPr>
            <p:ph sz="quarter" idx="2"/>
          </p:nvPr>
        </p:nvPicPr>
        <p:blipFill>
          <a:blip r:embed="rId3" cstate="print"/>
          <a:stretch>
            <a:fillRect/>
          </a:stretch>
        </p:blipFill>
        <p:spPr>
          <a:xfrm>
            <a:off x="4876800" y="1752600"/>
            <a:ext cx="3657600" cy="42672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One of these drugs….</a:t>
            </a:r>
            <a:endParaRPr lang="en-US" dirty="0"/>
          </a:p>
        </p:txBody>
      </p:sp>
      <p:sp>
        <p:nvSpPr>
          <p:cNvPr id="6" name="Content Placeholder 5"/>
          <p:cNvSpPr>
            <a:spLocks noGrp="1"/>
          </p:cNvSpPr>
          <p:nvPr>
            <p:ph sz="quarter" idx="1"/>
          </p:nvPr>
        </p:nvSpPr>
        <p:spPr/>
        <p:txBody>
          <a:bodyPr>
            <a:normAutofit fontScale="77500" lnSpcReduction="20000"/>
          </a:bodyPr>
          <a:lstStyle/>
          <a:p>
            <a:r>
              <a:rPr lang="en-US" dirty="0" smtClean="0"/>
              <a:t>Is highly addictive.</a:t>
            </a:r>
          </a:p>
          <a:p>
            <a:r>
              <a:rPr lang="en-US" dirty="0" smtClean="0"/>
              <a:t>Has played a role in thousands of overdose deaths (</a:t>
            </a:r>
            <a:r>
              <a:rPr lang="en-US" dirty="0"/>
              <a:t>14,800 overdose deaths in </a:t>
            </a:r>
            <a:r>
              <a:rPr lang="en-US" dirty="0" smtClean="0"/>
              <a:t>2008).</a:t>
            </a:r>
          </a:p>
          <a:p>
            <a:r>
              <a:rPr lang="en-US" dirty="0" smtClean="0"/>
              <a:t>Has these ingredients (among others): </a:t>
            </a:r>
            <a:r>
              <a:rPr lang="en-US" dirty="0" err="1"/>
              <a:t>butylated</a:t>
            </a:r>
            <a:r>
              <a:rPr lang="en-US" dirty="0"/>
              <a:t> </a:t>
            </a:r>
            <a:r>
              <a:rPr lang="en-US" dirty="0" err="1"/>
              <a:t>hydroxytoluene</a:t>
            </a:r>
            <a:r>
              <a:rPr lang="en-US" dirty="0"/>
              <a:t> (BHT), </a:t>
            </a:r>
            <a:r>
              <a:rPr lang="en-US" dirty="0" err="1"/>
              <a:t>hypromellose</a:t>
            </a:r>
            <a:r>
              <a:rPr lang="en-US" dirty="0"/>
              <a:t>, polyethylene glycol 400, polyethylene oxide, magnesium </a:t>
            </a:r>
            <a:r>
              <a:rPr lang="en-US" dirty="0" err="1"/>
              <a:t>stearate</a:t>
            </a:r>
            <a:r>
              <a:rPr lang="en-US" dirty="0"/>
              <a:t>, titanium dioxide.</a:t>
            </a:r>
            <a:endParaRPr lang="en-US" dirty="0" smtClean="0"/>
          </a:p>
          <a:p>
            <a:r>
              <a:rPr lang="en-US" dirty="0" smtClean="0"/>
              <a:t>Has these side effects: constipation</a:t>
            </a:r>
            <a:r>
              <a:rPr lang="en-US" dirty="0"/>
              <a:t>, nausea, vomiting, and other symptoms including somnolence (sleepiness), dizziness, itching, headache, dry mouth, sweating, and decreases in the ability to feel pain</a:t>
            </a:r>
            <a:r>
              <a:rPr lang="en-US" dirty="0" smtClean="0"/>
              <a:t>. More serious side effects include </a:t>
            </a:r>
            <a:r>
              <a:rPr lang="en-US" dirty="0"/>
              <a:t>respiratory depression, apnea (stopped breathing), respiratory arrest, circulatory depression, hypotension (low blood pressure), shock, and death.</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other….</a:t>
            </a:r>
            <a:endParaRPr lang="en-US" dirty="0"/>
          </a:p>
        </p:txBody>
      </p:sp>
      <p:sp>
        <p:nvSpPr>
          <p:cNvPr id="3" name="Content Placeholder 2"/>
          <p:cNvSpPr>
            <a:spLocks noGrp="1"/>
          </p:cNvSpPr>
          <p:nvPr>
            <p:ph sz="quarter" idx="1"/>
          </p:nvPr>
        </p:nvSpPr>
        <p:spPr/>
        <p:txBody>
          <a:bodyPr/>
          <a:lstStyle/>
          <a:p>
            <a:r>
              <a:rPr lang="en-US" dirty="0" smtClean="0"/>
              <a:t>No definitive proof that it is addictive.</a:t>
            </a:r>
          </a:p>
          <a:p>
            <a:r>
              <a:rPr lang="en-US" dirty="0" smtClean="0"/>
              <a:t>Occurs in nature (it’s an herb).</a:t>
            </a:r>
          </a:p>
          <a:p>
            <a:r>
              <a:rPr lang="en-US" dirty="0" smtClean="0"/>
              <a:t>Medical journal: “it </a:t>
            </a:r>
            <a:r>
              <a:rPr lang="en-US" dirty="0"/>
              <a:t>is nearly impossible to die from an </a:t>
            </a:r>
            <a:r>
              <a:rPr lang="en-US" dirty="0" smtClean="0"/>
              <a:t>overdose” from this drug.</a:t>
            </a:r>
            <a:r>
              <a:rPr lang="en-US" dirty="0"/>
              <a:t> </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Both of these drugs….</a:t>
            </a:r>
            <a:endParaRPr lang="en-US" dirty="0"/>
          </a:p>
        </p:txBody>
      </p:sp>
      <p:sp>
        <p:nvSpPr>
          <p:cNvPr id="3" name="Content Placeholder 2"/>
          <p:cNvSpPr>
            <a:spLocks noGrp="1"/>
          </p:cNvSpPr>
          <p:nvPr>
            <p:ph sz="quarter" idx="1"/>
          </p:nvPr>
        </p:nvSpPr>
        <p:spPr/>
        <p:txBody>
          <a:bodyPr/>
          <a:lstStyle/>
          <a:p>
            <a:r>
              <a:rPr lang="en-US" dirty="0" smtClean="0"/>
              <a:t>Are taken to deal with chronic pain.</a:t>
            </a:r>
          </a:p>
          <a:p>
            <a:r>
              <a:rPr lang="en-US" dirty="0" smtClean="0"/>
              <a:t>One is legal.</a:t>
            </a:r>
          </a:p>
          <a:p>
            <a:r>
              <a:rPr lang="en-US" dirty="0" smtClean="0"/>
              <a:t>One is illegal.</a:t>
            </a:r>
          </a:p>
          <a:p>
            <a:r>
              <a:rPr lang="en-US" dirty="0" smtClean="0"/>
              <a:t>Why is this the case?</a:t>
            </a:r>
          </a:p>
          <a:p>
            <a:r>
              <a:rPr lang="en-US" dirty="0" smtClean="0"/>
              <a:t>What else do these definitions – other than medical factors – rely upon?</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Politics – and Money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In the United States, the pharmaceutical industry has an incredibly powerful lobbying presence in Washington, DC.</a:t>
            </a:r>
          </a:p>
          <a:p>
            <a:r>
              <a:rPr lang="en-US" dirty="0" smtClean="0"/>
              <a:t>Large corporations (job-makers) making large amounts of money – and giving it to politicians. These politicians then have a hand in laws that regulate such drugs.</a:t>
            </a:r>
          </a:p>
          <a:p>
            <a:r>
              <a:rPr lang="en-US" dirty="0" smtClean="0"/>
              <a:t>By late 2013, more </a:t>
            </a:r>
            <a:r>
              <a:rPr lang="en-US" dirty="0"/>
              <a:t>than 70% of </a:t>
            </a:r>
            <a:r>
              <a:rPr lang="en-US" dirty="0" smtClean="0"/>
              <a:t>Purdue </a:t>
            </a:r>
            <a:r>
              <a:rPr lang="en-US" dirty="0" err="1" smtClean="0"/>
              <a:t>Pharma’s</a:t>
            </a:r>
            <a:r>
              <a:rPr lang="en-US" dirty="0" smtClean="0"/>
              <a:t> </a:t>
            </a:r>
            <a:r>
              <a:rPr lang="en-US" dirty="0"/>
              <a:t>$1.8 billion in annual revenue </a:t>
            </a:r>
            <a:r>
              <a:rPr lang="en-US" dirty="0" smtClean="0"/>
              <a:t>came </a:t>
            </a:r>
            <a:r>
              <a:rPr lang="en-US" dirty="0"/>
              <a:t>from the sale of </a:t>
            </a:r>
            <a:r>
              <a:rPr lang="en-US" dirty="0" err="1"/>
              <a:t>OxyContin</a:t>
            </a:r>
            <a:r>
              <a:rPr lang="en-US" dirty="0" smtClean="0"/>
              <a:t>.</a:t>
            </a:r>
          </a:p>
          <a:p>
            <a:r>
              <a:rPr lang="en-US" dirty="0" smtClean="0"/>
              <a:t>Do drug dealers have the same status?</a:t>
            </a:r>
          </a:p>
          <a:p>
            <a:r>
              <a:rPr lang="en-US" dirty="0" smtClean="0"/>
              <a:t>Who do we usually associate with the supply and sale of marijuana?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Policing, Prisons, and Race</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a:t>The U.S. prison population is more than 2.4 </a:t>
            </a:r>
            <a:r>
              <a:rPr lang="en-US" dirty="0" smtClean="0"/>
              <a:t>million – and it has more than</a:t>
            </a:r>
            <a:r>
              <a:rPr lang="en-US" dirty="0"/>
              <a:t> </a:t>
            </a:r>
            <a:r>
              <a:rPr lang="en-US" i="1" dirty="0"/>
              <a:t>quadrupled</a:t>
            </a:r>
            <a:r>
              <a:rPr lang="en-US" dirty="0"/>
              <a:t> since 1980.</a:t>
            </a:r>
          </a:p>
          <a:p>
            <a:r>
              <a:rPr lang="en-US" dirty="0" smtClean="0"/>
              <a:t>That </a:t>
            </a:r>
            <a:r>
              <a:rPr lang="en-US" dirty="0"/>
              <a:t>means more than one out of every 100 American adults is behind bars</a:t>
            </a:r>
            <a:r>
              <a:rPr lang="en-US" dirty="0" smtClean="0"/>
              <a:t>.</a:t>
            </a:r>
          </a:p>
          <a:p>
            <a:r>
              <a:rPr lang="en-US" dirty="0"/>
              <a:t>The single largest driver in the increase in the federal prison population since 1998 is longer sentences for drug offenders</a:t>
            </a:r>
            <a:r>
              <a:rPr lang="en-US" dirty="0" smtClean="0"/>
              <a:t>.</a:t>
            </a:r>
          </a:p>
          <a:p>
            <a:r>
              <a:rPr lang="en-US" dirty="0"/>
              <a:t>Over 50 percent of inmates currently in federal prison are there for drug </a:t>
            </a:r>
            <a:r>
              <a:rPr lang="en-US" dirty="0" smtClean="0"/>
              <a:t>offenses.</a:t>
            </a:r>
          </a:p>
          <a:p>
            <a:r>
              <a:rPr lang="en-US" dirty="0" smtClean="0"/>
              <a:t>By 2009, Latino convicts represented the largest ethnic population in the federal prison system, accounting for 40 percent of those convicted of federal crimes.</a:t>
            </a:r>
          </a:p>
          <a:p>
            <a:r>
              <a:rPr lang="en-US" dirty="0" smtClean="0"/>
              <a:t>African-Americans? 37 percent.</a:t>
            </a:r>
          </a:p>
          <a:p>
            <a:r>
              <a:rPr lang="en-US" dirty="0" smtClean="0"/>
              <a:t>What do such numbers tell us?</a:t>
            </a:r>
          </a:p>
          <a:p>
            <a:r>
              <a:rPr lang="en-US" dirty="0" smtClean="0"/>
              <a:t>What would happen if marijuana was legalized?</a:t>
            </a:r>
            <a:endParaRPr lang="en-US" dirty="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Affairs</a:t>
            </a:r>
            <a:endParaRPr lang="en-US" dirty="0"/>
          </a:p>
        </p:txBody>
      </p:sp>
      <p:sp>
        <p:nvSpPr>
          <p:cNvPr id="3" name="Content Placeholder 2"/>
          <p:cNvSpPr>
            <a:spLocks noGrp="1"/>
          </p:cNvSpPr>
          <p:nvPr>
            <p:ph sz="quarter" idx="1"/>
          </p:nvPr>
        </p:nvSpPr>
        <p:spPr/>
        <p:txBody>
          <a:bodyPr/>
          <a:lstStyle/>
          <a:p>
            <a:r>
              <a:rPr lang="en-US" dirty="0" smtClean="0"/>
              <a:t>Issues of immigration</a:t>
            </a:r>
          </a:p>
          <a:p>
            <a:r>
              <a:rPr lang="en-US" dirty="0" smtClean="0"/>
              <a:t>Border control</a:t>
            </a:r>
          </a:p>
          <a:p>
            <a:r>
              <a:rPr lang="en-US" dirty="0" smtClean="0"/>
              <a:t>Global trade</a:t>
            </a:r>
          </a:p>
          <a:p>
            <a:r>
              <a:rPr lang="en-US" dirty="0" smtClean="0"/>
              <a:t>Criminal syndicates</a:t>
            </a:r>
          </a:p>
          <a:p>
            <a:r>
              <a:rPr lang="en-US" dirty="0" smtClean="0"/>
              <a:t>Terrorism</a:t>
            </a:r>
          </a:p>
          <a:p>
            <a:r>
              <a:rPr lang="en-US" dirty="0" smtClean="0"/>
              <a:t>And finally….</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Technological advancement</a:t>
            </a:r>
            <a:endParaRPr lang="en-US" dirty="0"/>
          </a:p>
        </p:txBody>
      </p:sp>
      <p:sp>
        <p:nvSpPr>
          <p:cNvPr id="3" name="Content Placeholder 2"/>
          <p:cNvSpPr>
            <a:spLocks noGrp="1"/>
          </p:cNvSpPr>
          <p:nvPr>
            <p:ph sz="quarter" idx="1"/>
          </p:nvPr>
        </p:nvSpPr>
        <p:spPr/>
        <p:txBody>
          <a:bodyPr/>
          <a:lstStyle/>
          <a:p>
            <a:r>
              <a:rPr lang="en-US" dirty="0" smtClean="0"/>
              <a:t>How so?</a:t>
            </a:r>
            <a:endParaRPr lang="en-US" dirty="0"/>
          </a:p>
        </p:txBody>
      </p:sp>
    </p:spTree>
    <p:extLst>
      <p:ext uri="{BB962C8B-B14F-4D97-AF65-F5344CB8AC3E}">
        <p14:creationId xmlns:p14="http://schemas.microsoft.com/office/powerpoint/2010/main" val="11964144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sz="quarter" idx="1"/>
          </p:nvPr>
        </p:nvSpPr>
        <p:spPr/>
        <p:txBody>
          <a:bodyPr/>
          <a:lstStyle/>
          <a:p>
            <a:r>
              <a:rPr lang="en-US" dirty="0" smtClean="0"/>
              <a:t>All of these current moments have histories behind them.</a:t>
            </a:r>
          </a:p>
          <a:p>
            <a:r>
              <a:rPr lang="en-US" dirty="0" smtClean="0"/>
              <a:t>These histories impact current affairs more than most commentators care to admit.</a:t>
            </a:r>
          </a:p>
          <a:p>
            <a:r>
              <a:rPr lang="en-US" dirty="0" smtClean="0"/>
              <a:t>Our task? To unpack these histories over the next four weeks….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one more example….</a:t>
            </a:r>
            <a:endParaRPr lang="en-US" dirty="0"/>
          </a:p>
        </p:txBody>
      </p:sp>
      <p:sp>
        <p:nvSpPr>
          <p:cNvPr id="3" name="Content Placeholder 2"/>
          <p:cNvSpPr>
            <a:spLocks noGrp="1"/>
          </p:cNvSpPr>
          <p:nvPr>
            <p:ph sz="quarter" idx="1"/>
          </p:nvPr>
        </p:nvSpPr>
        <p:spPr/>
        <p:txBody>
          <a:bodyPr/>
          <a:lstStyle/>
          <a:p>
            <a:r>
              <a:rPr lang="en-US" dirty="0" smtClean="0"/>
              <a:t>To show that this impacts more people than you may think…</a:t>
            </a:r>
            <a:endParaRPr lang="en-US" dirty="0"/>
          </a:p>
        </p:txBody>
      </p:sp>
    </p:spTree>
    <p:extLst>
      <p:ext uri="{BB962C8B-B14F-4D97-AF65-F5344CB8AC3E}">
        <p14:creationId xmlns:p14="http://schemas.microsoft.com/office/powerpoint/2010/main" val="3232681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 </a:t>
            </a:r>
            <a:r>
              <a:rPr lang="en-US" dirty="0" smtClean="0"/>
              <a:t>highly cited study….</a:t>
            </a:r>
            <a:endParaRPr lang="en-US" dirty="0"/>
          </a:p>
        </p:txBody>
      </p:sp>
      <p:sp>
        <p:nvSpPr>
          <p:cNvPr id="3" name="Content Placeholder 2"/>
          <p:cNvSpPr>
            <a:spLocks noGrp="1"/>
          </p:cNvSpPr>
          <p:nvPr>
            <p:ph sz="quarter" idx="1"/>
          </p:nvPr>
        </p:nvSpPr>
        <p:spPr/>
        <p:txBody>
          <a:bodyPr>
            <a:normAutofit fontScale="92500"/>
          </a:bodyPr>
          <a:lstStyle/>
          <a:p>
            <a:r>
              <a:rPr lang="en-US" dirty="0"/>
              <a:t>T</a:t>
            </a:r>
            <a:r>
              <a:rPr lang="en-US" dirty="0" smtClean="0"/>
              <a:t>he </a:t>
            </a:r>
            <a:r>
              <a:rPr lang="en-US" dirty="0"/>
              <a:t>journal </a:t>
            </a:r>
            <a:r>
              <a:rPr lang="en-US" i="1" dirty="0"/>
              <a:t>Neuroscience &amp; </a:t>
            </a:r>
            <a:r>
              <a:rPr lang="en-US" i="1" dirty="0" err="1"/>
              <a:t>Biobehavioral</a:t>
            </a:r>
            <a:r>
              <a:rPr lang="en-US" i="1" dirty="0"/>
              <a:t> Reviews</a:t>
            </a:r>
            <a:r>
              <a:rPr lang="en-US" dirty="0"/>
              <a:t> found that </a:t>
            </a:r>
            <a:r>
              <a:rPr lang="en-US" dirty="0" smtClean="0"/>
              <a:t>a certain substance meets </a:t>
            </a:r>
            <a:r>
              <a:rPr lang="en-US" dirty="0"/>
              <a:t>the criteria for a substance of abuse and may be addictive to those who binge on it. It does this by affecting the chemistry of the limbic system, the part of the brain that’s associated with emotional control.</a:t>
            </a:r>
          </a:p>
          <a:p>
            <a:r>
              <a:rPr lang="en-US" dirty="0"/>
              <a:t>The study found that “intermittent </a:t>
            </a:r>
            <a:r>
              <a:rPr lang="en-US" dirty="0" smtClean="0"/>
              <a:t>access” to this substance “can </a:t>
            </a:r>
            <a:r>
              <a:rPr lang="en-US" dirty="0"/>
              <a:t>lead to behavioral and neurochemical changes that resemble the effects of a substance of abuse.”</a:t>
            </a:r>
          </a:p>
          <a:p>
            <a:endParaRPr lang="en-US" dirty="0"/>
          </a:p>
        </p:txBody>
      </p:sp>
    </p:spTree>
    <p:extLst>
      <p:ext uri="{BB962C8B-B14F-4D97-AF65-F5344CB8AC3E}">
        <p14:creationId xmlns:p14="http://schemas.microsoft.com/office/powerpoint/2010/main" val="22546338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fact….</a:t>
            </a:r>
            <a:endParaRPr lang="en-US" dirty="0"/>
          </a:p>
        </p:txBody>
      </p:sp>
      <p:sp>
        <p:nvSpPr>
          <p:cNvPr id="3" name="Content Placeholder 2"/>
          <p:cNvSpPr>
            <a:spLocks noGrp="1"/>
          </p:cNvSpPr>
          <p:nvPr>
            <p:ph sz="quarter" idx="1"/>
          </p:nvPr>
        </p:nvSpPr>
        <p:spPr/>
        <p:txBody>
          <a:bodyPr/>
          <a:lstStyle/>
          <a:p>
            <a:r>
              <a:rPr lang="en-US" dirty="0" smtClean="0"/>
              <a:t>Paul </a:t>
            </a:r>
            <a:r>
              <a:rPr lang="en-US" dirty="0"/>
              <a:t>van der </a:t>
            </a:r>
            <a:r>
              <a:rPr lang="en-US" dirty="0" err="1"/>
              <a:t>Velpen</a:t>
            </a:r>
            <a:r>
              <a:rPr lang="en-US" dirty="0"/>
              <a:t>, head of Amsterdam's health services, </a:t>
            </a:r>
            <a:r>
              <a:rPr lang="en-US" dirty="0" smtClean="0"/>
              <a:t>has warned that this substance is “just </a:t>
            </a:r>
            <a:r>
              <a:rPr lang="en-US" dirty="0"/>
              <a:t>like alcohol and tobacco</a:t>
            </a:r>
            <a:r>
              <a:rPr lang="en-US" dirty="0" smtClean="0"/>
              <a:t>.”</a:t>
            </a:r>
          </a:p>
          <a:p>
            <a:r>
              <a:rPr lang="en-US" dirty="0" smtClean="0"/>
              <a:t>He went on to note that this substance is “the </a:t>
            </a:r>
            <a:r>
              <a:rPr lang="en-US" dirty="0"/>
              <a:t>most dangerous drug of this time and can still be easily acquired </a:t>
            </a:r>
            <a:r>
              <a:rPr lang="en-US" dirty="0" smtClean="0"/>
              <a:t>everywhere.”</a:t>
            </a:r>
            <a:endParaRPr lang="en-US" dirty="0"/>
          </a:p>
        </p:txBody>
      </p:sp>
    </p:spTree>
    <p:extLst>
      <p:ext uri="{BB962C8B-B14F-4D97-AF65-F5344CB8AC3E}">
        <p14:creationId xmlns:p14="http://schemas.microsoft.com/office/powerpoint/2010/main" val="12046811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this drug….</a:t>
            </a:r>
            <a:endParaRPr lang="en-US" dirty="0"/>
          </a:p>
        </p:txBody>
      </p:sp>
      <p:sp>
        <p:nvSpPr>
          <p:cNvPr id="3" name="Content Placeholder 2"/>
          <p:cNvSpPr>
            <a:spLocks noGrp="1"/>
          </p:cNvSpPr>
          <p:nvPr>
            <p:ph sz="quarter" idx="1"/>
          </p:nvPr>
        </p:nvSpPr>
        <p:spPr/>
        <p:txBody>
          <a:bodyPr/>
          <a:lstStyle/>
          <a:p>
            <a:r>
              <a:rPr lang="en-US" dirty="0" smtClean="0"/>
              <a:t>Causes a host of health-related problems.</a:t>
            </a:r>
          </a:p>
          <a:p>
            <a:r>
              <a:rPr lang="en-US" dirty="0" smtClean="0"/>
              <a:t>Is responsible </a:t>
            </a:r>
            <a:r>
              <a:rPr lang="en-US" dirty="0"/>
              <a:t>for 180,000 deaths worldwide each </a:t>
            </a:r>
            <a:r>
              <a:rPr lang="en-US" dirty="0" smtClean="0"/>
              <a:t>year.</a:t>
            </a:r>
            <a:endParaRPr lang="en-US" dirty="0"/>
          </a:p>
        </p:txBody>
      </p:sp>
    </p:spTree>
    <p:extLst>
      <p:ext uri="{BB962C8B-B14F-4D97-AF65-F5344CB8AC3E}">
        <p14:creationId xmlns:p14="http://schemas.microsoft.com/office/powerpoint/2010/main" val="3888963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drug….</a:t>
            </a:r>
            <a:endParaRPr lang="en-US" dirty="0"/>
          </a:p>
        </p:txBody>
      </p:sp>
      <p:sp>
        <p:nvSpPr>
          <p:cNvPr id="3" name="Content Placeholder 2"/>
          <p:cNvSpPr>
            <a:spLocks noGrp="1"/>
          </p:cNvSpPr>
          <p:nvPr>
            <p:ph sz="quarter" idx="1"/>
          </p:nvPr>
        </p:nvSpPr>
        <p:spPr/>
        <p:txBody>
          <a:bodyPr/>
          <a:lstStyle/>
          <a:p>
            <a:r>
              <a:rPr lang="en-US" dirty="0" smtClean="0"/>
              <a:t>Am I talking about?</a:t>
            </a:r>
            <a:endParaRPr lang="en-US" dirty="0"/>
          </a:p>
        </p:txBody>
      </p:sp>
    </p:spTree>
    <p:extLst>
      <p:ext uri="{BB962C8B-B14F-4D97-AF65-F5344CB8AC3E}">
        <p14:creationId xmlns:p14="http://schemas.microsoft.com/office/powerpoint/2010/main" val="1678857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Sugar</a:t>
            </a:r>
            <a:endParaRPr lang="en-US" dirty="0"/>
          </a:p>
        </p:txBody>
      </p:sp>
      <p:pic>
        <p:nvPicPr>
          <p:cNvPr id="1028" name="Picture 4" descr="Image result for Sugar"/>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612775" y="1778495"/>
            <a:ext cx="8153400" cy="4139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280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this “drug”…..</a:t>
            </a:r>
            <a:endParaRPr lang="en-US" dirty="0"/>
          </a:p>
        </p:txBody>
      </p:sp>
      <p:sp>
        <p:nvSpPr>
          <p:cNvPr id="3" name="Content Placeholder 2"/>
          <p:cNvSpPr>
            <a:spLocks noGrp="1"/>
          </p:cNvSpPr>
          <p:nvPr>
            <p:ph sz="quarter" idx="1"/>
          </p:nvPr>
        </p:nvSpPr>
        <p:spPr/>
        <p:txBody>
          <a:bodyPr/>
          <a:lstStyle/>
          <a:p>
            <a:r>
              <a:rPr lang="en-US" dirty="0" smtClean="0"/>
              <a:t>Legal?</a:t>
            </a:r>
          </a:p>
          <a:p>
            <a:r>
              <a:rPr lang="en-US" dirty="0" smtClean="0"/>
              <a:t>Not better regulated?</a:t>
            </a:r>
            <a:endParaRPr lang="en-US" dirty="0"/>
          </a:p>
        </p:txBody>
      </p:sp>
    </p:spTree>
    <p:extLst>
      <p:ext uri="{BB962C8B-B14F-4D97-AF65-F5344CB8AC3E}">
        <p14:creationId xmlns:p14="http://schemas.microsoft.com/office/powerpoint/2010/main" val="16220159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what….</a:t>
            </a:r>
            <a:endParaRPr lang="en-US" dirty="0"/>
          </a:p>
        </p:txBody>
      </p:sp>
      <p:sp>
        <p:nvSpPr>
          <p:cNvPr id="3" name="Content Placeholder 2"/>
          <p:cNvSpPr>
            <a:spLocks noGrp="1"/>
          </p:cNvSpPr>
          <p:nvPr>
            <p:ph sz="quarter" idx="1"/>
          </p:nvPr>
        </p:nvSpPr>
        <p:spPr/>
        <p:txBody>
          <a:bodyPr/>
          <a:lstStyle/>
          <a:p>
            <a:r>
              <a:rPr lang="en-US" dirty="0" smtClean="0"/>
              <a:t>We’ll spend the next </a:t>
            </a:r>
            <a:r>
              <a:rPr lang="en-US" dirty="0" smtClean="0"/>
              <a:t>ten</a:t>
            </a:r>
            <a:r>
              <a:rPr lang="en-US" dirty="0" smtClean="0"/>
              <a:t> </a:t>
            </a:r>
            <a:r>
              <a:rPr lang="en-US" dirty="0" smtClean="0"/>
              <a:t>weeks trying to unpack.</a:t>
            </a:r>
            <a:endParaRPr lang="en-US" dirty="0"/>
          </a:p>
        </p:txBody>
      </p:sp>
    </p:spTree>
    <p:extLst>
      <p:ext uri="{BB962C8B-B14F-4D97-AF65-F5344CB8AC3E}">
        <p14:creationId xmlns:p14="http://schemas.microsoft.com/office/powerpoint/2010/main" val="33238664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5043</TotalTime>
  <Words>594</Words>
  <Application>Microsoft Office PowerPoint</Application>
  <PresentationFormat>On-screen Show (4:3)</PresentationFormat>
  <Paragraphs>77</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Tw Cen MT</vt:lpstr>
      <vt:lpstr>Wingdings</vt:lpstr>
      <vt:lpstr>Wingdings 2</vt:lpstr>
      <vt:lpstr>Median</vt:lpstr>
      <vt:lpstr>What are….</vt:lpstr>
      <vt:lpstr>What are….</vt:lpstr>
      <vt:lpstr>What about viewing current affairs…</vt:lpstr>
      <vt:lpstr>And what….</vt:lpstr>
      <vt:lpstr>Drugs vs. DRUGS</vt:lpstr>
      <vt:lpstr>Why is one legal….</vt:lpstr>
      <vt:lpstr>And do these categories tell us about anything else?</vt:lpstr>
      <vt:lpstr>A tale of two drugs</vt:lpstr>
      <vt:lpstr>One of these drugs….</vt:lpstr>
      <vt:lpstr>The other….</vt:lpstr>
      <vt:lpstr>Both of these drugs….</vt:lpstr>
      <vt:lpstr>Politics – and Money</vt:lpstr>
      <vt:lpstr>Policing, Prisons, and Race</vt:lpstr>
      <vt:lpstr>International Affairs</vt:lpstr>
      <vt:lpstr>Technological advancement</vt:lpstr>
      <vt:lpstr>History</vt:lpstr>
      <vt:lpstr>And one more example….</vt:lpstr>
      <vt:lpstr>In a highly cited study….</vt:lpstr>
      <vt:lpstr>In fact….</vt:lpstr>
      <vt:lpstr>And this drug….</vt:lpstr>
      <vt:lpstr>What drug….</vt:lpstr>
      <vt:lpstr>Sugar</vt:lpstr>
      <vt:lpstr>Why is this “drug”…..</vt:lpstr>
      <vt:lpstr>This is what….</vt:lpstr>
    </vt:vector>
  </TitlesOfParts>
  <Company>Milwaukee School of Engineering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Drugs vs. DRUGS</dc:title>
  <dc:creator>Administrator</dc:creator>
  <cp:lastModifiedBy>Carriere, Dr. Michael</cp:lastModifiedBy>
  <cp:revision>9</cp:revision>
  <dcterms:created xsi:type="dcterms:W3CDTF">2014-07-14T18:12:36Z</dcterms:created>
  <dcterms:modified xsi:type="dcterms:W3CDTF">2017-11-27T16:29:14Z</dcterms:modified>
</cp:coreProperties>
</file>